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8" r:id="rId4"/>
    <p:sldId id="370" r:id="rId5"/>
    <p:sldId id="357" r:id="rId6"/>
    <p:sldId id="376" r:id="rId7"/>
    <p:sldId id="377" r:id="rId8"/>
    <p:sldId id="378" r:id="rId9"/>
    <p:sldId id="379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1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Arithmetic Sequences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473516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4 </a:t>
            </a:r>
            <a:r>
              <a:rPr lang="en-US" dirty="0"/>
              <a:t>Lesson </a:t>
            </a:r>
            <a:r>
              <a:rPr lang="en-US" dirty="0" smtClean="0"/>
              <a:t>7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666750"/>
                <a:ext cx="8686800" cy="4257303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Students will be able to:</a:t>
                </a:r>
              </a:p>
              <a:p>
                <a:pPr marL="0" indent="0" algn="ctr">
                  <a:buNone/>
                </a:pPr>
                <a:r>
                  <a:rPr lang="en-US" sz="2400" dirty="0" smtClean="0"/>
                  <a:t>Identify the arithmetic sequences, find the next </a:t>
                </a:r>
                <a:br>
                  <a:rPr lang="en-US" sz="2400" dirty="0" smtClean="0"/>
                </a:br>
                <a:r>
                  <a:rPr lang="en-US" sz="2400" dirty="0" smtClean="0"/>
                  <a:t>terms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2400" b="0" i="1" dirty="0" smtClean="0"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2400" dirty="0" smtClean="0"/>
                  <a:t> terms in an arithmetic sequence</a:t>
                </a:r>
                <a:r>
                  <a:rPr lang="en-US" sz="2400" dirty="0"/>
                  <a:t/>
                </a:r>
                <a:br>
                  <a:rPr lang="en-US" sz="2400" dirty="0"/>
                </a:b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Key Vocabulary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: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r>
                  <a:rPr lang="en-US" sz="2400" dirty="0" smtClean="0"/>
                  <a:t>Sequence</a:t>
                </a:r>
                <a:endParaRPr lang="en-US" sz="2400" dirty="0" smtClean="0"/>
              </a:p>
              <a:p>
                <a:r>
                  <a:rPr lang="en-US" sz="2400" dirty="0" smtClean="0"/>
                  <a:t>Terms</a:t>
                </a:r>
                <a:endParaRPr lang="en-US" sz="2400" dirty="0" smtClean="0"/>
              </a:p>
              <a:p>
                <a:r>
                  <a:rPr lang="en-US" sz="2400" dirty="0" smtClean="0"/>
                  <a:t>Arithmetic Sequence</a:t>
                </a:r>
                <a:endParaRPr lang="en-US" sz="2400" dirty="0" smtClean="0"/>
              </a:p>
              <a:p>
                <a:r>
                  <a:rPr lang="en-US" sz="2400" dirty="0" smtClean="0"/>
                  <a:t>Common Difference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2400" i="1" dirty="0"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2400" dirty="0"/>
                  <a:t> </a:t>
                </a:r>
                <a:r>
                  <a:rPr lang="en-US" sz="2400" dirty="0" smtClean="0"/>
                  <a:t>Term </a:t>
                </a:r>
                <a:r>
                  <a:rPr lang="en-US" sz="2400" dirty="0"/>
                  <a:t/>
                </a:r>
                <a:br>
                  <a:rPr lang="en-US" sz="2400" dirty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666750"/>
                <a:ext cx="8686800" cy="4257303"/>
              </a:xfrm>
              <a:blipFill rotWithShape="1">
                <a:blip r:embed="rId2"/>
                <a:stretch>
                  <a:fillRect l="-982" t="-20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81000"/>
            <a:ext cx="8938519" cy="47815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What is a Sequence?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A sequence is a set of numbers in a specific order.</a:t>
            </a:r>
            <a:endParaRPr lang="en-US" sz="2400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Terms in a Sequence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The </a:t>
            </a:r>
            <a:r>
              <a:rPr lang="en-US" sz="2400" dirty="0" smtClean="0"/>
              <a:t>terms in a sequence are the numbers (or fractions or decimals) in a sequence.</a:t>
            </a:r>
            <a:endParaRPr lang="en-US" sz="2400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Arithmetic Sequence</a:t>
            </a:r>
            <a:endParaRPr lang="en-US" sz="2400" b="1" u="sng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It is a numerical sequence that increases of decreases with a constant rate.</a:t>
            </a:r>
            <a:endParaRPr lang="en-US" sz="2400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14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40" y="316460"/>
            <a:ext cx="8938519" cy="47815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Common Difference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The common difference is the difference between any two consecutive terms in an arithmetic sequence. Its value must be same for any two consecutive terms.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Writing Arithmetic Sequences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If we are given some terms in an arithmetic sequence, we find the common difference and write the arithmetic sequence by adding the common difference in each last term.  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429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242601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Problem 1: </a:t>
            </a:r>
            <a:r>
              <a:rPr lang="en-US" sz="2400" b="1" dirty="0" smtClean="0">
                <a:solidFill>
                  <a:srgbClr val="0070C0"/>
                </a:solidFill>
              </a:rPr>
              <a:t>Determine whether the sequence below is an arithmetic sequence. If yes, find the next two terms also.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		</a:t>
            </a:r>
            <a:r>
              <a:rPr lang="en-US" sz="2400" b="1" dirty="0" smtClean="0">
                <a:solidFill>
                  <a:srgbClr val="0070C0"/>
                </a:solidFill>
              </a:rPr>
              <a:t>         -13, -9, -7, -5, … </a:t>
            </a:r>
            <a:r>
              <a:rPr lang="en-US" sz="2400" b="1" dirty="0" smtClean="0">
                <a:solidFill>
                  <a:srgbClr val="0070C0"/>
                </a:solidFill>
              </a:rPr>
              <a:t>	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716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32" y="242601"/>
            <a:ext cx="8938519" cy="478155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Problem 1: </a:t>
            </a:r>
            <a:r>
              <a:rPr lang="en-US" sz="2400" b="1" dirty="0" smtClean="0">
                <a:solidFill>
                  <a:srgbClr val="0070C0"/>
                </a:solidFill>
              </a:rPr>
              <a:t>Determine whether the sequence below is an arithmetic sequence. If yes, find the next two terms also.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		</a:t>
            </a:r>
            <a:r>
              <a:rPr lang="en-US" sz="2400" b="1" dirty="0" smtClean="0">
                <a:solidFill>
                  <a:srgbClr val="0070C0"/>
                </a:solidFill>
              </a:rPr>
              <a:t>         -13, -11, -9, -7, … </a:t>
            </a:r>
            <a:r>
              <a:rPr lang="en-US" sz="2400" b="1" dirty="0" smtClean="0">
                <a:solidFill>
                  <a:srgbClr val="0070C0"/>
                </a:solidFill>
              </a:rPr>
              <a:t>	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The common difference between terms is:</a:t>
            </a:r>
            <a:br>
              <a:rPr lang="en-US" sz="2400" dirty="0" smtClean="0"/>
            </a:b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So, the sequence is an </a:t>
            </a:r>
            <a:r>
              <a:rPr lang="en-US" sz="2400" b="1" dirty="0" smtClean="0"/>
              <a:t>arithmetic sequence</a:t>
            </a:r>
            <a:r>
              <a:rPr lang="en-US" sz="2400" dirty="0" smtClean="0"/>
              <a:t>. Next two terms are: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546740" y="2268646"/>
                <a:ext cx="2175507" cy="40312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𝟏𝟑</m:t>
                    </m:r>
                    <m:r>
                      <a:rPr lang="en-US" b="1" i="1" dirty="0" smtClean="0">
                        <a:latin typeface="Cambria Math"/>
                      </a:rPr>
                      <m:t> – </m:t>
                    </m:r>
                    <m:d>
                      <m:dPr>
                        <m:ctrlPr>
                          <a:rPr lang="en-US" b="1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</a:rPr>
                          <m:t>−</m:t>
                        </m:r>
                        <m:r>
                          <a:rPr lang="en-US" b="1" i="1" dirty="0" smtClean="0">
                            <a:latin typeface="Cambria Math"/>
                          </a:rPr>
                          <m:t>𝟏𝟏</m:t>
                        </m:r>
                      </m:e>
                    </m:d>
                    <m:r>
                      <a:rPr lang="en-US" b="1" i="1" dirty="0" smtClean="0">
                        <a:latin typeface="Cambria Math"/>
                      </a:rPr>
                      <m:t>=+</m:t>
                    </m:r>
                    <m:r>
                      <a:rPr lang="en-US" b="1" i="1" dirty="0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740" y="2268646"/>
                <a:ext cx="2175507" cy="403124"/>
              </a:xfrm>
              <a:prstGeom prst="rect">
                <a:avLst/>
              </a:prstGeom>
              <a:blipFill rotWithShape="1">
                <a:blip r:embed="rId4"/>
                <a:stretch>
                  <a:fillRect t="-1515"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158493" y="2268646"/>
                <a:ext cx="2175507" cy="40312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𝟏𝟏</m:t>
                    </m:r>
                    <m:r>
                      <a:rPr lang="en-US" b="1" i="1" dirty="0" smtClean="0">
                        <a:latin typeface="Cambria Math"/>
                      </a:rPr>
                      <m:t> – </m:t>
                    </m:r>
                    <m:d>
                      <m:dPr>
                        <m:ctrlPr>
                          <a:rPr lang="en-US" b="1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</a:rPr>
                          <m:t>−</m:t>
                        </m:r>
                        <m:r>
                          <a:rPr lang="en-US" b="1" i="1" dirty="0" smtClean="0">
                            <a:latin typeface="Cambria Math"/>
                          </a:rPr>
                          <m:t>𝟗</m:t>
                        </m:r>
                      </m:e>
                    </m:d>
                    <m:r>
                      <a:rPr lang="en-US" b="1" i="1" dirty="0" smtClean="0">
                        <a:latin typeface="Cambria Math"/>
                      </a:rPr>
                      <m:t>=+</m:t>
                    </m:r>
                    <m:r>
                      <a:rPr lang="en-US" b="1" i="1" dirty="0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8493" y="2268646"/>
                <a:ext cx="2175507" cy="403124"/>
              </a:xfrm>
              <a:prstGeom prst="rect">
                <a:avLst/>
              </a:prstGeom>
              <a:blipFill rotWithShape="1">
                <a:blip r:embed="rId5"/>
                <a:stretch>
                  <a:fillRect t="-1515"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5715000" y="2255933"/>
                <a:ext cx="1977734" cy="40312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𝟗</m:t>
                    </m:r>
                    <m:r>
                      <a:rPr lang="en-US" b="1" i="1" dirty="0" smtClean="0">
                        <a:latin typeface="Cambria Math"/>
                      </a:rPr>
                      <m:t> – </m:t>
                    </m:r>
                    <m:d>
                      <m:dPr>
                        <m:ctrlPr>
                          <a:rPr lang="en-US" b="1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 dirty="0" smtClean="0">
                            <a:latin typeface="Cambria Math"/>
                          </a:rPr>
                          <m:t>−</m:t>
                        </m:r>
                        <m:r>
                          <a:rPr lang="en-US" b="1" i="1" dirty="0" smtClean="0">
                            <a:latin typeface="Cambria Math"/>
                          </a:rPr>
                          <m:t>𝟕</m:t>
                        </m:r>
                      </m:e>
                    </m:d>
                    <m:r>
                      <a:rPr lang="en-US" b="1" i="1" dirty="0" smtClean="0">
                        <a:latin typeface="Cambria Math"/>
                      </a:rPr>
                      <m:t>=+</m:t>
                    </m:r>
                    <m:r>
                      <a:rPr lang="en-US" b="1" i="1" dirty="0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2255933"/>
                <a:ext cx="1977734" cy="403124"/>
              </a:xfrm>
              <a:prstGeom prst="rect">
                <a:avLst/>
              </a:prstGeom>
              <a:blipFill rotWithShape="1">
                <a:blip r:embed="rId6"/>
                <a:stretch>
                  <a:fillRect t="-1515"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730943" y="3606418"/>
                <a:ext cx="1634491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𝟕</m:t>
                    </m:r>
                    <m:r>
                      <a:rPr lang="en-US" b="1" i="1" dirty="0" smtClean="0">
                        <a:latin typeface="Cambria Math"/>
                      </a:rPr>
                      <m:t>+</m:t>
                    </m:r>
                    <m:r>
                      <a:rPr lang="en-US" b="1" i="1" dirty="0" smtClean="0">
                        <a:latin typeface="Cambria Math"/>
                      </a:rPr>
                      <m:t>𝟐</m:t>
                    </m:r>
                    <m:r>
                      <a:rPr lang="en-US" b="1" i="1" dirty="0" smtClean="0">
                        <a:latin typeface="Cambria Math"/>
                      </a:rPr>
                      <m:t>=−</m:t>
                    </m:r>
                    <m:r>
                      <a:rPr lang="en-US" b="1" i="1" dirty="0" smtClean="0">
                        <a:latin typeface="Cambria Math"/>
                      </a:rPr>
                      <m:t>𝟓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0943" y="3606418"/>
                <a:ext cx="1634491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730943" y="4130216"/>
                <a:ext cx="1634491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𝟓</m:t>
                    </m:r>
                    <m:r>
                      <a:rPr lang="en-US" b="1" i="1" dirty="0" smtClean="0">
                        <a:latin typeface="Cambria Math"/>
                      </a:rPr>
                      <m:t>+</m:t>
                    </m:r>
                    <m:r>
                      <a:rPr lang="en-US" b="1" i="1" dirty="0" smtClean="0">
                        <a:latin typeface="Cambria Math"/>
                      </a:rPr>
                      <m:t>𝟐</m:t>
                    </m:r>
                    <m:r>
                      <a:rPr lang="en-US" b="1" i="1" dirty="0" smtClean="0">
                        <a:latin typeface="Cambria Math"/>
                      </a:rPr>
                      <m:t>=−</m:t>
                    </m:r>
                    <m:r>
                      <a:rPr lang="en-US" b="1" i="1" dirty="0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0943" y="4130216"/>
                <a:ext cx="1634491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Arrow 3"/>
          <p:cNvSpPr/>
          <p:nvPr/>
        </p:nvSpPr>
        <p:spPr>
          <a:xfrm>
            <a:off x="2057400" y="3606418"/>
            <a:ext cx="533400" cy="3693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2057400" y="4095826"/>
            <a:ext cx="533400" cy="3693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3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6540" y="316460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u="sng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u="sng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𝒏</m:t>
                        </m:r>
                      </m:e>
                      <m:sup>
                        <m:r>
                          <a:rPr lang="en-US" sz="2400" b="1" i="1" u="sng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𝒕𝒉</m:t>
                        </m:r>
                      </m:sup>
                    </m:sSup>
                  </m:oMath>
                </a14:m>
                <a:r>
                  <a:rPr lang="en-US" sz="2400" b="1" u="sng" dirty="0" smtClean="0">
                    <a:solidFill>
                      <a:srgbClr val="0070C0"/>
                    </a:solidFill>
                  </a:rPr>
                  <a:t> Term in a Sequence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 smtClean="0"/>
                  <a:t>In an arithmetic sequence,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2400" b="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2400" i="1" dirty="0" smtClean="0"/>
                  <a:t> </a:t>
                </a:r>
                <a:r>
                  <a:rPr lang="en-US" sz="2400" dirty="0" smtClean="0"/>
                  <a:t>term  in a sequence is: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i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i="1" dirty="0" smtClean="0"/>
                  <a:t>	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Where,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sz="2400" b="1" i="1" dirty="0"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2400" i="1" dirty="0"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2400" i="1" dirty="0"/>
                  <a:t> </a:t>
                </a:r>
                <a:r>
                  <a:rPr lang="en-US" sz="2400" dirty="0" smtClean="0"/>
                  <a:t>term of the sequence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en-US" sz="2400" b="1" i="1" dirty="0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400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1</m:t>
                        </m:r>
                      </m:e>
                      <m:sup>
                        <m:r>
                          <a:rPr lang="en-US" sz="2400" b="0" i="1" dirty="0" smtClean="0">
                            <a:latin typeface="Cambria Math"/>
                          </a:rPr>
                          <m:t>𝑠𝑡</m:t>
                        </m:r>
                      </m:sup>
                    </m:sSup>
                  </m:oMath>
                </a14:m>
                <a:r>
                  <a:rPr lang="en-US" sz="2400" i="1" dirty="0"/>
                  <a:t> </a:t>
                </a:r>
                <a:r>
                  <a:rPr lang="en-US" sz="2400" dirty="0" smtClean="0"/>
                  <a:t>term of the sequence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 smtClean="0"/>
                  <a:t>	</a:t>
                </a:r>
                <a:r>
                  <a:rPr lang="en-US" sz="2400" dirty="0"/>
                  <a:t> </a:t>
                </a:r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𝒅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= common difference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 smtClean="0"/>
                  <a:t>= term number</a:t>
                </a: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540" y="316460"/>
                <a:ext cx="8938519" cy="4781550"/>
              </a:xfrm>
              <a:blipFill rotWithShape="1">
                <a:blip r:embed="rId2"/>
                <a:stretch>
                  <a:fillRect l="-1022" t="-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819400" y="1809750"/>
                <a:ext cx="2514600" cy="4062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1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b="1" i="1" dirty="0" smtClean="0">
                          <a:latin typeface="Cambria Math"/>
                        </a:rPr>
                        <m:t>.</m:t>
                      </m:r>
                      <m:r>
                        <a:rPr lang="en-US" b="1" i="1" dirty="0" smtClean="0"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1809750"/>
                <a:ext cx="2514600" cy="4062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1020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8332" y="242601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Find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𝟗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𝒕𝒉</m:t>
                        </m:r>
                      </m:sup>
                    </m:sSup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term in the sequence given below.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		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         7, 11, 15, 19, …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8332" y="242601"/>
                <a:ext cx="8938519" cy="4781550"/>
              </a:xfrm>
              <a:blipFill rotWithShape="1">
                <a:blip r:embed="rId3"/>
                <a:stretch>
                  <a:fillRect l="-1091" t="-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136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8332" y="242601"/>
                <a:ext cx="8938519" cy="47815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Problem 2: Find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𝟗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𝒕𝒉</m:t>
                        </m:r>
                      </m:sup>
                    </m:sSup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term in the sequence given below.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		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         7, 11, 15, 19, …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common difference between terms is:</a:t>
                </a:r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400" b="1" dirty="0" smtClean="0">
                    <a:solidFill>
                      <a:srgbClr val="0070C0"/>
                    </a:solidFill>
                  </a:rPr>
                </a:br>
                <a:r>
                  <a:rPr lang="en-US" sz="2400" dirty="0" smtClean="0"/>
                  <a:t>For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𝑛</m:t>
                    </m:r>
                    <m:r>
                      <a:rPr lang="en-US" sz="2400" i="1" dirty="0" smtClean="0">
                        <a:latin typeface="Cambria Math"/>
                      </a:rPr>
                      <m:t> = 9,</m:t>
                    </m:r>
                  </m:oMath>
                </a14:m>
                <a:endParaRPr lang="en-US" sz="2400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		</a:t>
                </a: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8332" y="242601"/>
                <a:ext cx="8938519" cy="4781550"/>
              </a:xfrm>
              <a:blipFill rotWithShape="1">
                <a:blip r:embed="rId3"/>
                <a:stretch>
                  <a:fillRect l="-1091" t="-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" y="-19050"/>
            <a:ext cx="2819399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ARITHMETIC SEQUENCES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361281" y="1362401"/>
                <a:ext cx="2514600" cy="4062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1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b="1" i="1" dirty="0" smtClean="0">
                          <a:latin typeface="Cambria Math"/>
                        </a:rPr>
                        <m:t>.</m:t>
                      </m:r>
                      <m:r>
                        <a:rPr lang="en-US" b="1" i="1" dirty="0" smtClean="0"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281" y="1362401"/>
                <a:ext cx="2514600" cy="4062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071848" y="2288984"/>
                <a:ext cx="1485901" cy="36647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1</m:t>
                    </m:r>
                    <m:r>
                      <a:rPr lang="en-US" b="0" i="1" dirty="0" smtClean="0">
                        <a:latin typeface="Cambria Math"/>
                      </a:rPr>
                      <m:t>1</m:t>
                    </m:r>
                    <m:r>
                      <a:rPr lang="en-US" b="1" i="1" dirty="0" smtClean="0">
                        <a:latin typeface="Cambria Math"/>
                      </a:rPr>
                      <m:t> –</m:t>
                    </m:r>
                    <m:r>
                      <a:rPr lang="en-US" b="1" i="1" dirty="0" smtClean="0">
                        <a:latin typeface="Cambria Math"/>
                      </a:rPr>
                      <m:t>𝟕</m:t>
                    </m:r>
                    <m:r>
                      <a:rPr lang="en-US" b="1" i="1" dirty="0" smtClean="0">
                        <a:latin typeface="Cambria Math"/>
                      </a:rPr>
                      <m:t>=+</m:t>
                    </m:r>
                    <m:r>
                      <a:rPr lang="en-US" b="1" i="1" dirty="0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848" y="2288984"/>
                <a:ext cx="1485901" cy="366476"/>
              </a:xfrm>
              <a:prstGeom prst="rect">
                <a:avLst/>
              </a:prstGeom>
              <a:blipFill rotWithShape="1">
                <a:blip r:embed="rId6"/>
                <a:stretch>
                  <a:fillRect t="-1639" b="-31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166431" y="2301697"/>
                <a:ext cx="1634491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</a:rPr>
                      <m:t>𝟏𝟓</m:t>
                    </m:r>
                    <m:r>
                      <a:rPr lang="en-US" b="1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𝟏𝟏</m:t>
                    </m:r>
                    <m:r>
                      <a:rPr lang="en-US" b="1" i="1" dirty="0" smtClean="0">
                        <a:latin typeface="Cambria Math"/>
                      </a:rPr>
                      <m:t>=+</m:t>
                    </m:r>
                    <m:r>
                      <a:rPr lang="en-US" b="1" i="1" dirty="0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6431" y="2301697"/>
                <a:ext cx="1634491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475383" y="2300652"/>
                <a:ext cx="1634491" cy="3693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</a:rPr>
                      <m:t>𝟏𝟗</m:t>
                    </m:r>
                    <m:r>
                      <a:rPr lang="en-US" b="1" i="1" dirty="0" smtClean="0">
                        <a:latin typeface="Cambria Math"/>
                      </a:rPr>
                      <m:t>−</m:t>
                    </m:r>
                    <m:r>
                      <a:rPr lang="en-US" b="1" i="1" dirty="0" smtClean="0">
                        <a:latin typeface="Cambria Math"/>
                      </a:rPr>
                      <m:t>𝟏𝟓</m:t>
                    </m:r>
                    <m:r>
                      <a:rPr lang="en-US" b="1" i="1" dirty="0" smtClean="0">
                        <a:latin typeface="Cambria Math"/>
                      </a:rPr>
                      <m:t>=+</m:t>
                    </m:r>
                    <m:r>
                      <a:rPr lang="en-US" b="1" i="1" dirty="0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b="1" dirty="0" smtClean="0"/>
                  <a:t> </a:t>
                </a:r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383" y="2300652"/>
                <a:ext cx="1634491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456625" y="2952750"/>
                <a:ext cx="2286000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𝟕</m:t>
                      </m:r>
                      <m:r>
                        <a:rPr lang="en-US" b="1" i="1" dirty="0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𝟗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dirty="0" smtClean="0"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b="1" i="1" dirty="0" smtClean="0">
                          <a:latin typeface="Cambria Math"/>
                        </a:rPr>
                        <m:t>.</m:t>
                      </m:r>
                      <m:r>
                        <a:rPr lang="en-US" b="1" i="1" dirty="0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625" y="2952750"/>
                <a:ext cx="2286000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818941" y="3419628"/>
                <a:ext cx="1561368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𝟕</m:t>
                      </m:r>
                      <m:r>
                        <a:rPr lang="en-US" b="1" i="1" dirty="0" smtClean="0">
                          <a:latin typeface="Cambria Math"/>
                        </a:rPr>
                        <m:t>+</m:t>
                      </m:r>
                      <m:r>
                        <a:rPr lang="en-US" b="1" i="1" dirty="0" smtClean="0">
                          <a:latin typeface="Cambria Math"/>
                        </a:rPr>
                        <m:t>𝟑𝟐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8941" y="3419628"/>
                <a:ext cx="1561368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021025" y="3885616"/>
                <a:ext cx="1173078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𝟑𝟗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1025" y="3885616"/>
                <a:ext cx="1173078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361281" y="3885616"/>
            <a:ext cx="534319" cy="369332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400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5112</TotalTime>
  <Words>373</Words>
  <Application>Microsoft Office PowerPoint</Application>
  <PresentationFormat>On-screen Show (16:9)</PresentationFormat>
  <Paragraphs>81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  <vt:lpstr>ARITHMETIC SEQUENCES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404</cp:revision>
  <dcterms:created xsi:type="dcterms:W3CDTF">2016-10-20T15:06:14Z</dcterms:created>
  <dcterms:modified xsi:type="dcterms:W3CDTF">2017-01-15T17:34:00Z</dcterms:modified>
</cp:coreProperties>
</file>